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vo" charset="1" panose="02020502070400060406"/>
      <p:regular r:id="rId30"/>
    </p:embeddedFont>
    <p:embeddedFont>
      <p:font typeface="Clear Sans" charset="1" panose="020B05030302020203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jpe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2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2909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28698" y="-1106135"/>
            <a:ext cx="13472698" cy="13472698"/>
          </a:xfrm>
          <a:custGeom>
            <a:avLst/>
            <a:gdLst/>
            <a:ahLst/>
            <a:cxnLst/>
            <a:rect r="r" b="b" t="t" l="l"/>
            <a:pathLst>
              <a:path h="13472698" w="13472698">
                <a:moveTo>
                  <a:pt x="0" y="0"/>
                </a:moveTo>
                <a:lnTo>
                  <a:pt x="13472698" y="0"/>
                </a:lnTo>
                <a:lnTo>
                  <a:pt x="13472698" y="13472698"/>
                </a:lnTo>
                <a:lnTo>
                  <a:pt x="0" y="1347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882355" cy="8229600"/>
          </a:xfrm>
          <a:custGeom>
            <a:avLst/>
            <a:gdLst/>
            <a:ahLst/>
            <a:cxnLst/>
            <a:rect r="r" b="b" t="t" l="l"/>
            <a:pathLst>
              <a:path h="8229600" w="5882355">
                <a:moveTo>
                  <a:pt x="0" y="0"/>
                </a:moveTo>
                <a:lnTo>
                  <a:pt x="5882355" y="0"/>
                </a:lnTo>
                <a:lnTo>
                  <a:pt x="5882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65" t="0" r="-65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80245" y="1511063"/>
            <a:ext cx="12779055" cy="3632437"/>
            <a:chOff x="0" y="0"/>
            <a:chExt cx="3365677" cy="956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677" cy="956691"/>
            </a:xfrm>
            <a:custGeom>
              <a:avLst/>
              <a:gdLst/>
              <a:ahLst/>
              <a:cxnLst/>
              <a:rect r="r" b="b" t="t" l="l"/>
              <a:pathLst>
                <a:path h="956691" w="3365677">
                  <a:moveTo>
                    <a:pt x="0" y="0"/>
                  </a:moveTo>
                  <a:lnTo>
                    <a:pt x="3365677" y="0"/>
                  </a:lnTo>
                  <a:lnTo>
                    <a:pt x="3365677" y="956691"/>
                  </a:lnTo>
                  <a:lnTo>
                    <a:pt x="0" y="95669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365677" cy="98526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57368" y="2166007"/>
            <a:ext cx="11220405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63"/>
              </a:lnSpc>
            </a:pP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SOAP </a:t>
            </a: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come estensione di HTTP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4518" y="5805170"/>
            <a:ext cx="8683254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Rappre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senta un'estensione del protocollo HTTP per lo scambio di messaggi XML. 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Sfrutta l'infrastruttura già esistente: quasi ogni computer connesso supporta il traffico HTTP.</a:t>
            </a:r>
          </a:p>
          <a:p>
            <a:pPr algn="just">
              <a:lnSpc>
                <a:spcPts val="392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-749532" y="-636212"/>
            <a:ext cx="1778232" cy="1664912"/>
            <a:chOff x="0" y="0"/>
            <a:chExt cx="468341" cy="438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357368" y="2318816"/>
            <a:ext cx="838084" cy="838084"/>
          </a:xfrm>
          <a:custGeom>
            <a:avLst/>
            <a:gdLst/>
            <a:ahLst/>
            <a:cxnLst/>
            <a:rect r="r" b="b" t="t" l="l"/>
            <a:pathLst>
              <a:path h="838084" w="838084">
                <a:moveTo>
                  <a:pt x="0" y="0"/>
                </a:moveTo>
                <a:lnTo>
                  <a:pt x="838084" y="0"/>
                </a:lnTo>
                <a:lnTo>
                  <a:pt x="838084" y="838084"/>
                </a:lnTo>
                <a:lnTo>
                  <a:pt x="0" y="838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749532" y="9258300"/>
            <a:ext cx="1778232" cy="1664912"/>
            <a:chOff x="0" y="0"/>
            <a:chExt cx="468341" cy="438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 descr="English Garden Detail Outline"/>
          <p:cNvSpPr/>
          <p:nvPr/>
        </p:nvSpPr>
        <p:spPr>
          <a:xfrm flipH="true" flipV="false" rot="0">
            <a:off x="-1620633" y="5143500"/>
            <a:ext cx="3520434" cy="7061741"/>
          </a:xfrm>
          <a:custGeom>
            <a:avLst/>
            <a:gdLst/>
            <a:ahLst/>
            <a:cxnLst/>
            <a:rect r="r" b="b" t="t" l="l"/>
            <a:pathLst>
              <a:path h="7061741" w="3520434">
                <a:moveTo>
                  <a:pt x="3520434" y="0"/>
                </a:moveTo>
                <a:lnTo>
                  <a:pt x="0" y="0"/>
                </a:lnTo>
                <a:lnTo>
                  <a:pt x="0" y="7061741"/>
                </a:lnTo>
                <a:lnTo>
                  <a:pt x="3520434" y="7061741"/>
                </a:lnTo>
                <a:lnTo>
                  <a:pt x="35204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9807774" cy="128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S</a:t>
            </a: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uperare i Firewall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64702" y="4044618"/>
            <a:ext cx="10472830" cy="5213682"/>
            <a:chOff x="0" y="0"/>
            <a:chExt cx="2758276" cy="1373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276" cy="1373151"/>
            </a:xfrm>
            <a:custGeom>
              <a:avLst/>
              <a:gdLst/>
              <a:ahLst/>
              <a:cxnLst/>
              <a:rect r="r" b="b" t="t" l="l"/>
              <a:pathLst>
                <a:path h="1373151" w="2758276">
                  <a:moveTo>
                    <a:pt x="0" y="0"/>
                  </a:moveTo>
                  <a:lnTo>
                    <a:pt x="2758276" y="0"/>
                  </a:lnTo>
                  <a:lnTo>
                    <a:pt x="2758276" y="1373151"/>
                  </a:lnTo>
                  <a:lnTo>
                    <a:pt x="0" y="137315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58276" cy="140172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-636212"/>
            <a:ext cx="1778232" cy="1664912"/>
            <a:chOff x="0" y="0"/>
            <a:chExt cx="468341" cy="4384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85456" y="4764210"/>
            <a:ext cx="6058241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L'utilizzo di SOAP mediante HTTP è comune per ovviar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 ai problemi con i firewall. 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Il messaggio SOAP viene spedito come parte di una normale richiesta o risposta HTTP, che solitamente non viene bloccata.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322640" y="4787938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34354" y="4044618"/>
            <a:ext cx="8899056" cy="3071570"/>
          </a:xfrm>
          <a:custGeom>
            <a:avLst/>
            <a:gdLst/>
            <a:ahLst/>
            <a:cxnLst/>
            <a:rect r="r" b="b" t="t" l="l"/>
            <a:pathLst>
              <a:path h="3071570" w="8899056">
                <a:moveTo>
                  <a:pt x="0" y="0"/>
                </a:moveTo>
                <a:lnTo>
                  <a:pt x="8899056" y="0"/>
                </a:lnTo>
                <a:lnTo>
                  <a:pt x="8899056" y="3071570"/>
                </a:lnTo>
                <a:lnTo>
                  <a:pt x="0" y="307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78" r="0" b="-7424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647790" y="9258300"/>
            <a:ext cx="9212492" cy="1835078"/>
            <a:chOff x="0" y="0"/>
            <a:chExt cx="2426335" cy="4833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26335" cy="483313"/>
            </a:xfrm>
            <a:custGeom>
              <a:avLst/>
              <a:gdLst/>
              <a:ahLst/>
              <a:cxnLst/>
              <a:rect r="r" b="b" t="t" l="l"/>
              <a:pathLst>
                <a:path h="483313" w="2426335">
                  <a:moveTo>
                    <a:pt x="0" y="0"/>
                  </a:moveTo>
                  <a:lnTo>
                    <a:pt x="2426335" y="0"/>
                  </a:lnTo>
                  <a:lnTo>
                    <a:pt x="2426335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426335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15479862" y="1352425"/>
            <a:ext cx="1455712" cy="1455712"/>
          </a:xfrm>
          <a:custGeom>
            <a:avLst/>
            <a:gdLst/>
            <a:ahLst/>
            <a:cxnLst/>
            <a:rect r="r" b="b" t="t" l="l"/>
            <a:pathLst>
              <a:path h="1455712" w="1455712">
                <a:moveTo>
                  <a:pt x="1455713" y="0"/>
                </a:moveTo>
                <a:lnTo>
                  <a:pt x="0" y="0"/>
                </a:lnTo>
                <a:lnTo>
                  <a:pt x="0" y="1455713"/>
                </a:lnTo>
                <a:lnTo>
                  <a:pt x="1455713" y="1455713"/>
                </a:lnTo>
                <a:lnTo>
                  <a:pt x="14557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 descr="English Garden Detail Outline"/>
          <p:cNvSpPr/>
          <p:nvPr/>
        </p:nvSpPr>
        <p:spPr>
          <a:xfrm flipH="true" flipV="false" rot="5400000">
            <a:off x="-602176" y="6636937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7" y="4880920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7530" y="1028700"/>
            <a:ext cx="8097318" cy="8229600"/>
          </a:xfrm>
          <a:custGeom>
            <a:avLst/>
            <a:gdLst/>
            <a:ahLst/>
            <a:cxnLst/>
            <a:rect r="r" b="b" t="t" l="l"/>
            <a:pathLst>
              <a:path h="8229600" w="8097318">
                <a:moveTo>
                  <a:pt x="0" y="0"/>
                </a:moveTo>
                <a:lnTo>
                  <a:pt x="8097318" y="0"/>
                </a:lnTo>
                <a:lnTo>
                  <a:pt x="80973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54" t="-5796" r="-105122" b="-191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55140"/>
            <a:ext cx="6843131" cy="380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Requisi</a:t>
            </a: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ti Server: Il SOAP Engine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49532" y="-636212"/>
            <a:ext cx="1778232" cy="1664912"/>
            <a:chOff x="0" y="0"/>
            <a:chExt cx="468341" cy="4384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86964" y="2245690"/>
            <a:ext cx="8972336" cy="5791689"/>
            <a:chOff x="0" y="0"/>
            <a:chExt cx="2363085" cy="15253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63084" cy="1525383"/>
            </a:xfrm>
            <a:custGeom>
              <a:avLst/>
              <a:gdLst/>
              <a:ahLst/>
              <a:cxnLst/>
              <a:rect r="r" b="b" t="t" l="l"/>
              <a:pathLst>
                <a:path h="1525383" w="2363084">
                  <a:moveTo>
                    <a:pt x="0" y="0"/>
                  </a:moveTo>
                  <a:lnTo>
                    <a:pt x="2363084" y="0"/>
                  </a:lnTo>
                  <a:lnTo>
                    <a:pt x="2363084" y="1525383"/>
                  </a:lnTo>
                  <a:lnTo>
                    <a:pt x="0" y="1525383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363085" cy="155395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3881695"/>
            <a:ext cx="7286124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er gestire correttamente i messaggi, un server HTTP (come Apache o IIS) deve avere un SOAP engine. 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Esempi di SOAP engine sono Apache AXIS o Tomcat.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647790" y="9258300"/>
            <a:ext cx="11865320" cy="1835078"/>
            <a:chOff x="0" y="0"/>
            <a:chExt cx="3125022" cy="483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25022" cy="483313"/>
            </a:xfrm>
            <a:custGeom>
              <a:avLst/>
              <a:gdLst/>
              <a:ahLst/>
              <a:cxnLst/>
              <a:rect r="r" b="b" t="t" l="l"/>
              <a:pathLst>
                <a:path h="483313" w="3125022">
                  <a:moveTo>
                    <a:pt x="0" y="0"/>
                  </a:moveTo>
                  <a:lnTo>
                    <a:pt x="3125022" y="0"/>
                  </a:lnTo>
                  <a:lnTo>
                    <a:pt x="3125022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125022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 descr="English Garden Detail Outline"/>
          <p:cNvSpPr/>
          <p:nvPr/>
        </p:nvSpPr>
        <p:spPr>
          <a:xfrm flipH="true" flipV="false" rot="5400000">
            <a:off x="-877006" y="6817840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6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6" y="4880920"/>
                </a:lnTo>
                <a:lnTo>
                  <a:pt x="432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8918" y="5287691"/>
            <a:ext cx="19005837" cy="5485947"/>
          </a:xfrm>
          <a:custGeom>
            <a:avLst/>
            <a:gdLst/>
            <a:ahLst/>
            <a:cxnLst/>
            <a:rect r="r" b="b" t="t" l="l"/>
            <a:pathLst>
              <a:path h="5485947" w="19005837">
                <a:moveTo>
                  <a:pt x="0" y="0"/>
                </a:moveTo>
                <a:lnTo>
                  <a:pt x="19005836" y="0"/>
                </a:lnTo>
                <a:lnTo>
                  <a:pt x="19005836" y="5485947"/>
                </a:lnTo>
                <a:lnTo>
                  <a:pt x="0" y="5485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626" r="0" b="-656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251378"/>
            <a:ext cx="6032304" cy="2072625"/>
            <a:chOff x="0" y="0"/>
            <a:chExt cx="1588755" cy="5458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88755" cy="545877"/>
            </a:xfrm>
            <a:custGeom>
              <a:avLst/>
              <a:gdLst/>
              <a:ahLst/>
              <a:cxnLst/>
              <a:rect r="r" b="b" t="t" l="l"/>
              <a:pathLst>
                <a:path h="545877" w="1588755">
                  <a:moveTo>
                    <a:pt x="0" y="0"/>
                  </a:moveTo>
                  <a:lnTo>
                    <a:pt x="1588755" y="0"/>
                  </a:lnTo>
                  <a:lnTo>
                    <a:pt x="1588755" y="545877"/>
                  </a:lnTo>
                  <a:lnTo>
                    <a:pt x="0" y="545877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88755" cy="574452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508104"/>
            <a:ext cx="6032304" cy="2072625"/>
            <a:chOff x="0" y="0"/>
            <a:chExt cx="1588755" cy="5458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8755" cy="545877"/>
            </a:xfrm>
            <a:custGeom>
              <a:avLst/>
              <a:gdLst/>
              <a:ahLst/>
              <a:cxnLst/>
              <a:rect r="r" b="b" t="t" l="l"/>
              <a:pathLst>
                <a:path h="545877" w="1588755">
                  <a:moveTo>
                    <a:pt x="0" y="0"/>
                  </a:moveTo>
                  <a:lnTo>
                    <a:pt x="1588755" y="0"/>
                  </a:lnTo>
                  <a:lnTo>
                    <a:pt x="1588755" y="545877"/>
                  </a:lnTo>
                  <a:lnTo>
                    <a:pt x="0" y="545877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88755" cy="574452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06800" y="4251378"/>
            <a:ext cx="6032304" cy="2072625"/>
            <a:chOff x="0" y="0"/>
            <a:chExt cx="1588755" cy="5458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88755" cy="545877"/>
            </a:xfrm>
            <a:custGeom>
              <a:avLst/>
              <a:gdLst/>
              <a:ahLst/>
              <a:cxnLst/>
              <a:rect r="r" b="b" t="t" l="l"/>
              <a:pathLst>
                <a:path h="545877" w="1588755">
                  <a:moveTo>
                    <a:pt x="0" y="0"/>
                  </a:moveTo>
                  <a:lnTo>
                    <a:pt x="1588755" y="0"/>
                  </a:lnTo>
                  <a:lnTo>
                    <a:pt x="1588755" y="545877"/>
                  </a:lnTo>
                  <a:lnTo>
                    <a:pt x="0" y="545877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588755" cy="574452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06800" y="6508104"/>
            <a:ext cx="6032304" cy="2072625"/>
            <a:chOff x="0" y="0"/>
            <a:chExt cx="1588755" cy="5458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88755" cy="545877"/>
            </a:xfrm>
            <a:custGeom>
              <a:avLst/>
              <a:gdLst/>
              <a:ahLst/>
              <a:cxnLst/>
              <a:rect r="r" b="b" t="t" l="l"/>
              <a:pathLst>
                <a:path h="545877" w="1588755">
                  <a:moveTo>
                    <a:pt x="0" y="0"/>
                  </a:moveTo>
                  <a:lnTo>
                    <a:pt x="1588755" y="0"/>
                  </a:lnTo>
                  <a:lnTo>
                    <a:pt x="1588755" y="545877"/>
                  </a:lnTo>
                  <a:lnTo>
                    <a:pt x="0" y="545877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588755" cy="574452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15479862" y="1352425"/>
            <a:ext cx="1455712" cy="1455712"/>
          </a:xfrm>
          <a:custGeom>
            <a:avLst/>
            <a:gdLst/>
            <a:ahLst/>
            <a:cxnLst/>
            <a:rect r="r" b="b" t="t" l="l"/>
            <a:pathLst>
              <a:path h="1455712" w="1455712">
                <a:moveTo>
                  <a:pt x="1455713" y="0"/>
                </a:moveTo>
                <a:lnTo>
                  <a:pt x="0" y="0"/>
                </a:lnTo>
                <a:lnTo>
                  <a:pt x="0" y="1455713"/>
                </a:lnTo>
                <a:lnTo>
                  <a:pt x="1455713" y="1455713"/>
                </a:lnTo>
                <a:lnTo>
                  <a:pt x="14557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104900"/>
            <a:ext cx="12769048" cy="2140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2"/>
              </a:lnSpc>
            </a:pPr>
            <a:r>
              <a:rPr lang="en-US" sz="7620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St</a:t>
            </a:r>
            <a:r>
              <a:rPr lang="en-US" sz="7620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ruttura del Messaggio SOAP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3029" y="4523151"/>
            <a:ext cx="5183310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U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n messaggio SOAP è un documento XML composto da tre elementi principali: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34052" y="5354713"/>
            <a:ext cx="29489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Env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elope (Busta). </a:t>
            </a:r>
          </a:p>
        </p:txBody>
      </p:sp>
      <p:sp>
        <p:nvSpPr>
          <p:cNvPr name="Freeform 19" id="19" descr="English Garden Detail Outline"/>
          <p:cNvSpPr/>
          <p:nvPr/>
        </p:nvSpPr>
        <p:spPr>
          <a:xfrm flipH="true" flipV="false" rot="5400000">
            <a:off x="-630695" y="7267681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19"/>
                </a:lnTo>
                <a:lnTo>
                  <a:pt x="4327447" y="4880919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 descr="English Garden Detail Outline"/>
          <p:cNvSpPr/>
          <p:nvPr/>
        </p:nvSpPr>
        <p:spPr>
          <a:xfrm flipH="false" flipV="false" rot="-5400000">
            <a:off x="14876117" y="6293526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0" y="0"/>
                </a:moveTo>
                <a:lnTo>
                  <a:pt x="4327447" y="0"/>
                </a:lnTo>
                <a:lnTo>
                  <a:pt x="4327447" y="4880920"/>
                </a:lnTo>
                <a:lnTo>
                  <a:pt x="0" y="4880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711129" y="4672664"/>
            <a:ext cx="522923" cy="59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5"/>
              </a:lnSpc>
              <a:spcBef>
                <a:spcPct val="0"/>
              </a:spcBef>
            </a:pPr>
            <a:r>
              <a:rPr lang="en-US" sz="355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1.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34052" y="7611439"/>
            <a:ext cx="29489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B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ody (Corpo).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80424" y="6929390"/>
            <a:ext cx="384334" cy="59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5"/>
              </a:lnSpc>
              <a:spcBef>
                <a:spcPct val="0"/>
              </a:spcBef>
            </a:pPr>
            <a:r>
              <a:rPr lang="en-US" sz="355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3</a:t>
            </a:r>
            <a:r>
              <a:rPr lang="en-US" sz="355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55951" y="7611439"/>
            <a:ext cx="37982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H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eader (Intestazione).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2323" y="6929390"/>
            <a:ext cx="384334" cy="59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5"/>
              </a:lnSpc>
              <a:spcBef>
                <a:spcPct val="0"/>
              </a:spcBef>
            </a:pPr>
            <a:r>
              <a:rPr lang="en-US" sz="355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2</a:t>
            </a:r>
            <a:r>
              <a:rPr lang="en-US" sz="355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.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8784965" cy="128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SOAP E</a:t>
            </a: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nvelope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64702" y="4044618"/>
            <a:ext cx="10472830" cy="5213682"/>
            <a:chOff x="0" y="0"/>
            <a:chExt cx="2758276" cy="1373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276" cy="1373151"/>
            </a:xfrm>
            <a:custGeom>
              <a:avLst/>
              <a:gdLst/>
              <a:ahLst/>
              <a:cxnLst/>
              <a:rect r="r" b="b" t="t" l="l"/>
              <a:pathLst>
                <a:path h="1373151" w="2758276">
                  <a:moveTo>
                    <a:pt x="0" y="0"/>
                  </a:moveTo>
                  <a:lnTo>
                    <a:pt x="2758276" y="0"/>
                  </a:lnTo>
                  <a:lnTo>
                    <a:pt x="2758276" y="1373151"/>
                  </a:lnTo>
                  <a:lnTo>
                    <a:pt x="0" y="137315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58276" cy="140172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-636212"/>
            <a:ext cx="1778232" cy="1664912"/>
            <a:chOff x="0" y="0"/>
            <a:chExt cx="468341" cy="4384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 descr="English Garden Detail Outline"/>
          <p:cNvSpPr/>
          <p:nvPr/>
        </p:nvSpPr>
        <p:spPr>
          <a:xfrm flipH="false" flipV="false" rot="-5400000">
            <a:off x="14599380" y="6570262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0" y="0"/>
                </a:moveTo>
                <a:lnTo>
                  <a:pt x="4327447" y="0"/>
                </a:lnTo>
                <a:lnTo>
                  <a:pt x="4327447" y="4880920"/>
                </a:lnTo>
                <a:lnTo>
                  <a:pt x="0" y="4880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07578" y="5005105"/>
            <a:ext cx="605824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È l'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elemento radice (root) del documento XML.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344763" y="5028833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07578" y="6149375"/>
            <a:ext cx="605824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È obb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ligatorio e deve essere sempre presente.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344763" y="6206525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6"/>
                </a:lnTo>
                <a:lnTo>
                  <a:pt x="0" y="49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507578" y="7297455"/>
            <a:ext cx="605824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Funge da contenitore per Header e Body.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344763" y="7354605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6"/>
                </a:lnTo>
                <a:lnTo>
                  <a:pt x="0" y="49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34354" y="4044618"/>
            <a:ext cx="8899056" cy="3071570"/>
          </a:xfrm>
          <a:custGeom>
            <a:avLst/>
            <a:gdLst/>
            <a:ahLst/>
            <a:cxnLst/>
            <a:rect r="r" b="b" t="t" l="l"/>
            <a:pathLst>
              <a:path h="3071570" w="8899056">
                <a:moveTo>
                  <a:pt x="0" y="0"/>
                </a:moveTo>
                <a:lnTo>
                  <a:pt x="8899056" y="0"/>
                </a:lnTo>
                <a:lnTo>
                  <a:pt x="8899056" y="3071570"/>
                </a:lnTo>
                <a:lnTo>
                  <a:pt x="0" y="3071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778" r="0" b="-74249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647790" y="9258300"/>
            <a:ext cx="9212492" cy="1835078"/>
            <a:chOff x="0" y="0"/>
            <a:chExt cx="2426335" cy="4833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26335" cy="483313"/>
            </a:xfrm>
            <a:custGeom>
              <a:avLst/>
              <a:gdLst/>
              <a:ahLst/>
              <a:cxnLst/>
              <a:rect r="r" b="b" t="t" l="l"/>
              <a:pathLst>
                <a:path h="483313" w="2426335">
                  <a:moveTo>
                    <a:pt x="0" y="0"/>
                  </a:moveTo>
                  <a:lnTo>
                    <a:pt x="2426335" y="0"/>
                  </a:lnTo>
                  <a:lnTo>
                    <a:pt x="2426335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426335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5479862" y="1352425"/>
            <a:ext cx="1455712" cy="1455712"/>
          </a:xfrm>
          <a:custGeom>
            <a:avLst/>
            <a:gdLst/>
            <a:ahLst/>
            <a:cxnLst/>
            <a:rect r="r" b="b" t="t" l="l"/>
            <a:pathLst>
              <a:path h="1455712" w="1455712">
                <a:moveTo>
                  <a:pt x="1455713" y="0"/>
                </a:moveTo>
                <a:lnTo>
                  <a:pt x="0" y="0"/>
                </a:lnTo>
                <a:lnTo>
                  <a:pt x="0" y="1455713"/>
                </a:lnTo>
                <a:lnTo>
                  <a:pt x="1455713" y="1455713"/>
                </a:lnTo>
                <a:lnTo>
                  <a:pt x="14557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 descr="English Garden Detail Outline"/>
          <p:cNvSpPr/>
          <p:nvPr/>
        </p:nvSpPr>
        <p:spPr>
          <a:xfrm flipH="true" flipV="false" rot="-5400000">
            <a:off x="14599380" y="-1183334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7" y="4880920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 descr="English Garden Detail Outline"/>
          <p:cNvSpPr/>
          <p:nvPr/>
        </p:nvSpPr>
        <p:spPr>
          <a:xfrm flipH="true" flipV="false" rot="5400000">
            <a:off x="-602176" y="6636937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7" y="4880920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30579" y="3906979"/>
            <a:ext cx="11257421" cy="6033601"/>
            <a:chOff x="0" y="0"/>
            <a:chExt cx="2964918" cy="1589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4918" cy="1589096"/>
            </a:xfrm>
            <a:custGeom>
              <a:avLst/>
              <a:gdLst/>
              <a:ahLst/>
              <a:cxnLst/>
              <a:rect r="r" b="b" t="t" l="l"/>
              <a:pathLst>
                <a:path h="1589096" w="2964918">
                  <a:moveTo>
                    <a:pt x="0" y="0"/>
                  </a:moveTo>
                  <a:lnTo>
                    <a:pt x="2964918" y="0"/>
                  </a:lnTo>
                  <a:lnTo>
                    <a:pt x="2964918" y="1589096"/>
                  </a:lnTo>
                  <a:lnTo>
                    <a:pt x="0" y="1589096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4918" cy="1617671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636212"/>
            <a:ext cx="6476798" cy="11559423"/>
          </a:xfrm>
          <a:custGeom>
            <a:avLst/>
            <a:gdLst/>
            <a:ahLst/>
            <a:cxnLst/>
            <a:rect r="r" b="b" t="t" l="l"/>
            <a:pathLst>
              <a:path h="11559423" w="6476798">
                <a:moveTo>
                  <a:pt x="0" y="0"/>
                </a:moveTo>
                <a:lnTo>
                  <a:pt x="6476798" y="0"/>
                </a:lnTo>
                <a:lnTo>
                  <a:pt x="6476798" y="11559424"/>
                </a:lnTo>
                <a:lnTo>
                  <a:pt x="0" y="11559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79" t="0" r="-15529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47790" y="1622540"/>
            <a:ext cx="7144968" cy="4119517"/>
            <a:chOff x="0" y="0"/>
            <a:chExt cx="1881802" cy="1084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1802" cy="1084976"/>
            </a:xfrm>
            <a:custGeom>
              <a:avLst/>
              <a:gdLst/>
              <a:ahLst/>
              <a:cxnLst/>
              <a:rect r="r" b="b" t="t" l="l"/>
              <a:pathLst>
                <a:path h="1084976" w="1881802">
                  <a:moveTo>
                    <a:pt x="0" y="0"/>
                  </a:moveTo>
                  <a:lnTo>
                    <a:pt x="1881802" y="0"/>
                  </a:lnTo>
                  <a:lnTo>
                    <a:pt x="1881802" y="1084976"/>
                  </a:lnTo>
                  <a:lnTo>
                    <a:pt x="0" y="1084976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81802" cy="1113551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2840179"/>
            <a:ext cx="5829352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elementi SOAP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83958" y="2202004"/>
            <a:ext cx="55562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SOAP</a:t>
            </a: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Header &amp; SOAP Body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9387" y="4105443"/>
            <a:ext cx="259165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Header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4194" y="4723614"/>
            <a:ext cx="4004416" cy="147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È</a:t>
            </a:r>
            <a:r>
              <a:rPr lang="en-US" sz="279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un elemento opzionale ed è il primo figlio dell'Envelope.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23860" y="4105443"/>
            <a:ext cx="259165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Body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34687" y="4759273"/>
            <a:ext cx="373105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È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un elemento obbligatorio.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259300" y="-636212"/>
            <a:ext cx="1778232" cy="1664912"/>
            <a:chOff x="0" y="0"/>
            <a:chExt cx="468341" cy="4384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779015" y="5704264"/>
            <a:ext cx="136498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cos’è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42257" y="7393117"/>
            <a:ext cx="2281937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cosa contiene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4194" y="6982749"/>
            <a:ext cx="3871680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ntiene informazioni aggiuntive per la comprensione e la spedizione corretta del messaggio.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34687" y="7068474"/>
            <a:ext cx="3377308" cy="229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Contiene le informazioni reali (i dati) che si intendono far giungere al destinatario.</a:t>
            </a:r>
          </a:p>
        </p:txBody>
      </p:sp>
      <p:sp>
        <p:nvSpPr>
          <p:cNvPr name="Freeform 22" id="22" descr="English Garden Detail Outline"/>
          <p:cNvSpPr/>
          <p:nvPr/>
        </p:nvSpPr>
        <p:spPr>
          <a:xfrm flipH="true" flipV="false" rot="0">
            <a:off x="-237917" y="5742057"/>
            <a:ext cx="3520434" cy="7061741"/>
          </a:xfrm>
          <a:custGeom>
            <a:avLst/>
            <a:gdLst/>
            <a:ahLst/>
            <a:cxnLst/>
            <a:rect r="r" b="b" t="t" l="l"/>
            <a:pathLst>
              <a:path h="7061741" w="3520434">
                <a:moveTo>
                  <a:pt x="3520435" y="0"/>
                </a:moveTo>
                <a:lnTo>
                  <a:pt x="0" y="0"/>
                </a:lnTo>
                <a:lnTo>
                  <a:pt x="0" y="7061741"/>
                </a:lnTo>
                <a:lnTo>
                  <a:pt x="3520435" y="7061741"/>
                </a:lnTo>
                <a:lnTo>
                  <a:pt x="3520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 descr="English Garden Detail Outline"/>
          <p:cNvSpPr/>
          <p:nvPr/>
        </p:nvSpPr>
        <p:spPr>
          <a:xfrm flipH="true" flipV="false" rot="-5400000">
            <a:off x="14599380" y="-1183334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7" y="4880920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882355" cy="8229600"/>
          </a:xfrm>
          <a:custGeom>
            <a:avLst/>
            <a:gdLst/>
            <a:ahLst/>
            <a:cxnLst/>
            <a:rect r="r" b="b" t="t" l="l"/>
            <a:pathLst>
              <a:path h="8229600" w="5882355">
                <a:moveTo>
                  <a:pt x="0" y="0"/>
                </a:moveTo>
                <a:lnTo>
                  <a:pt x="5882355" y="0"/>
                </a:lnTo>
                <a:lnTo>
                  <a:pt x="5882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65" t="0" r="-65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80245" y="1511063"/>
            <a:ext cx="12779055" cy="3632437"/>
            <a:chOff x="0" y="0"/>
            <a:chExt cx="3365677" cy="956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677" cy="956691"/>
            </a:xfrm>
            <a:custGeom>
              <a:avLst/>
              <a:gdLst/>
              <a:ahLst/>
              <a:cxnLst/>
              <a:rect r="r" b="b" t="t" l="l"/>
              <a:pathLst>
                <a:path h="956691" w="3365677">
                  <a:moveTo>
                    <a:pt x="0" y="0"/>
                  </a:moveTo>
                  <a:lnTo>
                    <a:pt x="3365677" y="0"/>
                  </a:lnTo>
                  <a:lnTo>
                    <a:pt x="3365677" y="956691"/>
                  </a:lnTo>
                  <a:lnTo>
                    <a:pt x="0" y="95669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365677" cy="98526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12991" y="2166007"/>
            <a:ext cx="9364782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63"/>
              </a:lnSpc>
            </a:pP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G</a:t>
            </a: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estione Errori: SOAP Fault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4518" y="5805170"/>
            <a:ext cx="8683254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L'ele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mento Fault viene usato per la gestione degli errori.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Se presente, viene definito all'interno del Body come primo figlio dopo l'Header.</a:t>
            </a:r>
          </a:p>
          <a:p>
            <a:pPr algn="l">
              <a:lnSpc>
                <a:spcPts val="392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-749532" y="-636212"/>
            <a:ext cx="1778232" cy="1664912"/>
            <a:chOff x="0" y="0"/>
            <a:chExt cx="468341" cy="438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357368" y="2318816"/>
            <a:ext cx="838084" cy="838084"/>
          </a:xfrm>
          <a:custGeom>
            <a:avLst/>
            <a:gdLst/>
            <a:ahLst/>
            <a:cxnLst/>
            <a:rect r="r" b="b" t="t" l="l"/>
            <a:pathLst>
              <a:path h="838084" w="838084">
                <a:moveTo>
                  <a:pt x="0" y="0"/>
                </a:moveTo>
                <a:lnTo>
                  <a:pt x="838084" y="0"/>
                </a:lnTo>
                <a:lnTo>
                  <a:pt x="838084" y="838084"/>
                </a:lnTo>
                <a:lnTo>
                  <a:pt x="0" y="838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749532" y="9258300"/>
            <a:ext cx="1778232" cy="1664912"/>
            <a:chOff x="0" y="0"/>
            <a:chExt cx="468341" cy="438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 descr="English Garden Detail Outline"/>
          <p:cNvSpPr/>
          <p:nvPr/>
        </p:nvSpPr>
        <p:spPr>
          <a:xfrm flipH="true" flipV="false" rot="0">
            <a:off x="14763736" y="6817840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7" y="4880920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9807774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Ese</a:t>
            </a: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mpio di SOAP Request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64702" y="4044618"/>
            <a:ext cx="10472830" cy="5213682"/>
            <a:chOff x="0" y="0"/>
            <a:chExt cx="2758276" cy="1373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276" cy="1373151"/>
            </a:xfrm>
            <a:custGeom>
              <a:avLst/>
              <a:gdLst/>
              <a:ahLst/>
              <a:cxnLst/>
              <a:rect r="r" b="b" t="t" l="l"/>
              <a:pathLst>
                <a:path h="1373151" w="2758276">
                  <a:moveTo>
                    <a:pt x="0" y="0"/>
                  </a:moveTo>
                  <a:lnTo>
                    <a:pt x="2758276" y="0"/>
                  </a:lnTo>
                  <a:lnTo>
                    <a:pt x="2758276" y="1373151"/>
                  </a:lnTo>
                  <a:lnTo>
                    <a:pt x="0" y="137315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58276" cy="140172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-636212"/>
            <a:ext cx="1778232" cy="1664912"/>
            <a:chOff x="0" y="0"/>
            <a:chExt cx="468341" cy="4384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85456" y="4764210"/>
            <a:ext cx="605824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Una SOAP Request effettua una richiesta verso una procedura specifica.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322640" y="4787938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85456" y="6594309"/>
            <a:ext cx="605824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Esempio: Chiamata a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lla procedura CelsiusToFahrenheit passando una stringa come parametro nel Body.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322640" y="6865686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34354" y="4044618"/>
            <a:ext cx="8899056" cy="3071570"/>
          </a:xfrm>
          <a:custGeom>
            <a:avLst/>
            <a:gdLst/>
            <a:ahLst/>
            <a:cxnLst/>
            <a:rect r="r" b="b" t="t" l="l"/>
            <a:pathLst>
              <a:path h="3071570" w="8899056">
                <a:moveTo>
                  <a:pt x="0" y="0"/>
                </a:moveTo>
                <a:lnTo>
                  <a:pt x="8899056" y="0"/>
                </a:lnTo>
                <a:lnTo>
                  <a:pt x="8899056" y="3071570"/>
                </a:lnTo>
                <a:lnTo>
                  <a:pt x="0" y="307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78" r="0" b="-7424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647790" y="9258300"/>
            <a:ext cx="9212492" cy="1835078"/>
            <a:chOff x="0" y="0"/>
            <a:chExt cx="2426335" cy="4833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26335" cy="483313"/>
            </a:xfrm>
            <a:custGeom>
              <a:avLst/>
              <a:gdLst/>
              <a:ahLst/>
              <a:cxnLst/>
              <a:rect r="r" b="b" t="t" l="l"/>
              <a:pathLst>
                <a:path h="483313" w="2426335">
                  <a:moveTo>
                    <a:pt x="0" y="0"/>
                  </a:moveTo>
                  <a:lnTo>
                    <a:pt x="2426335" y="0"/>
                  </a:lnTo>
                  <a:lnTo>
                    <a:pt x="2426335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426335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5479862" y="1352425"/>
            <a:ext cx="1455712" cy="1455712"/>
          </a:xfrm>
          <a:custGeom>
            <a:avLst/>
            <a:gdLst/>
            <a:ahLst/>
            <a:cxnLst/>
            <a:rect r="r" b="b" t="t" l="l"/>
            <a:pathLst>
              <a:path h="1455712" w="1455712">
                <a:moveTo>
                  <a:pt x="1455713" y="0"/>
                </a:moveTo>
                <a:lnTo>
                  <a:pt x="0" y="0"/>
                </a:lnTo>
                <a:lnTo>
                  <a:pt x="0" y="1455713"/>
                </a:lnTo>
                <a:lnTo>
                  <a:pt x="1455713" y="1455713"/>
                </a:lnTo>
                <a:lnTo>
                  <a:pt x="14557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English Garden Detail Outline"/>
          <p:cNvSpPr/>
          <p:nvPr/>
        </p:nvSpPr>
        <p:spPr>
          <a:xfrm flipH="true" flipV="false" rot="5400000">
            <a:off x="-602176" y="6636937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7" y="4880920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9807774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Ese</a:t>
            </a: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mpio di SOAP Response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64702" y="4044618"/>
            <a:ext cx="10472830" cy="5213682"/>
            <a:chOff x="0" y="0"/>
            <a:chExt cx="2758276" cy="1373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276" cy="1373151"/>
            </a:xfrm>
            <a:custGeom>
              <a:avLst/>
              <a:gdLst/>
              <a:ahLst/>
              <a:cxnLst/>
              <a:rect r="r" b="b" t="t" l="l"/>
              <a:pathLst>
                <a:path h="1373151" w="2758276">
                  <a:moveTo>
                    <a:pt x="0" y="0"/>
                  </a:moveTo>
                  <a:lnTo>
                    <a:pt x="2758276" y="0"/>
                  </a:lnTo>
                  <a:lnTo>
                    <a:pt x="2758276" y="1373151"/>
                  </a:lnTo>
                  <a:lnTo>
                    <a:pt x="0" y="137315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58276" cy="140172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-636212"/>
            <a:ext cx="1778232" cy="1664912"/>
            <a:chOff x="0" y="0"/>
            <a:chExt cx="468341" cy="4384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85456" y="4986086"/>
            <a:ext cx="605824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 SOAP Response contiene la risposta del server.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322640" y="5009814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85456" y="6325874"/>
            <a:ext cx="605824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Esempio: Il server restituisce il risultato de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lla conversione  all'interno del Body.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322640" y="6597252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34354" y="4044618"/>
            <a:ext cx="8899056" cy="3071570"/>
          </a:xfrm>
          <a:custGeom>
            <a:avLst/>
            <a:gdLst/>
            <a:ahLst/>
            <a:cxnLst/>
            <a:rect r="r" b="b" t="t" l="l"/>
            <a:pathLst>
              <a:path h="3071570" w="8899056">
                <a:moveTo>
                  <a:pt x="0" y="0"/>
                </a:moveTo>
                <a:lnTo>
                  <a:pt x="8899056" y="0"/>
                </a:lnTo>
                <a:lnTo>
                  <a:pt x="8899056" y="3071570"/>
                </a:lnTo>
                <a:lnTo>
                  <a:pt x="0" y="307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78" r="0" b="-7424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647790" y="9258300"/>
            <a:ext cx="9212492" cy="1835078"/>
            <a:chOff x="0" y="0"/>
            <a:chExt cx="2426335" cy="4833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26335" cy="483313"/>
            </a:xfrm>
            <a:custGeom>
              <a:avLst/>
              <a:gdLst/>
              <a:ahLst/>
              <a:cxnLst/>
              <a:rect r="r" b="b" t="t" l="l"/>
              <a:pathLst>
                <a:path h="483313" w="2426335">
                  <a:moveTo>
                    <a:pt x="0" y="0"/>
                  </a:moveTo>
                  <a:lnTo>
                    <a:pt x="2426335" y="0"/>
                  </a:lnTo>
                  <a:lnTo>
                    <a:pt x="2426335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426335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5479862" y="1352425"/>
            <a:ext cx="1455712" cy="1455712"/>
          </a:xfrm>
          <a:custGeom>
            <a:avLst/>
            <a:gdLst/>
            <a:ahLst/>
            <a:cxnLst/>
            <a:rect r="r" b="b" t="t" l="l"/>
            <a:pathLst>
              <a:path h="1455712" w="1455712">
                <a:moveTo>
                  <a:pt x="1455713" y="0"/>
                </a:moveTo>
                <a:lnTo>
                  <a:pt x="0" y="0"/>
                </a:lnTo>
                <a:lnTo>
                  <a:pt x="0" y="1455713"/>
                </a:lnTo>
                <a:lnTo>
                  <a:pt x="1455713" y="1455713"/>
                </a:lnTo>
                <a:lnTo>
                  <a:pt x="14557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English Garden Detail Outline"/>
          <p:cNvSpPr/>
          <p:nvPr/>
        </p:nvSpPr>
        <p:spPr>
          <a:xfrm flipH="true" flipV="false" rot="0">
            <a:off x="-923720" y="6383024"/>
            <a:ext cx="3520434" cy="7061741"/>
          </a:xfrm>
          <a:custGeom>
            <a:avLst/>
            <a:gdLst/>
            <a:ahLst/>
            <a:cxnLst/>
            <a:rect r="r" b="b" t="t" l="l"/>
            <a:pathLst>
              <a:path h="7061741" w="3520434">
                <a:moveTo>
                  <a:pt x="3520434" y="0"/>
                </a:moveTo>
                <a:lnTo>
                  <a:pt x="0" y="0"/>
                </a:lnTo>
                <a:lnTo>
                  <a:pt x="0" y="7061741"/>
                </a:lnTo>
                <a:lnTo>
                  <a:pt x="3520434" y="7061741"/>
                </a:lnTo>
                <a:lnTo>
                  <a:pt x="352043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882355" cy="8229600"/>
          </a:xfrm>
          <a:custGeom>
            <a:avLst/>
            <a:gdLst/>
            <a:ahLst/>
            <a:cxnLst/>
            <a:rect r="r" b="b" t="t" l="l"/>
            <a:pathLst>
              <a:path h="8229600" w="5882355">
                <a:moveTo>
                  <a:pt x="0" y="0"/>
                </a:moveTo>
                <a:lnTo>
                  <a:pt x="5882355" y="0"/>
                </a:lnTo>
                <a:lnTo>
                  <a:pt x="5882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65" t="0" r="-65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80245" y="1511063"/>
            <a:ext cx="12779055" cy="3632437"/>
            <a:chOff x="0" y="0"/>
            <a:chExt cx="3365677" cy="956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677" cy="956691"/>
            </a:xfrm>
            <a:custGeom>
              <a:avLst/>
              <a:gdLst/>
              <a:ahLst/>
              <a:cxnLst/>
              <a:rect r="r" b="b" t="t" l="l"/>
              <a:pathLst>
                <a:path h="956691" w="3365677">
                  <a:moveTo>
                    <a:pt x="0" y="0"/>
                  </a:moveTo>
                  <a:lnTo>
                    <a:pt x="3365677" y="0"/>
                  </a:lnTo>
                  <a:lnTo>
                    <a:pt x="3365677" y="956691"/>
                  </a:lnTo>
                  <a:lnTo>
                    <a:pt x="0" y="95669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365677" cy="98526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12991" y="2166007"/>
            <a:ext cx="9364782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63"/>
              </a:lnSpc>
            </a:pP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Ch</a:t>
            </a: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 cos'è il WSDL?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4518" y="5805170"/>
            <a:ext cx="8683254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WSDL s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ta per Web Services Description Language.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È il linguaggio utilizzato per definire le interfacce dei servizi SOAP.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Descrive analiticamente come è strutturato il servizio e come invocarlo.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749532" y="-636212"/>
            <a:ext cx="1778232" cy="1664912"/>
            <a:chOff x="0" y="0"/>
            <a:chExt cx="468341" cy="438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357368" y="2318816"/>
            <a:ext cx="838084" cy="838084"/>
          </a:xfrm>
          <a:custGeom>
            <a:avLst/>
            <a:gdLst/>
            <a:ahLst/>
            <a:cxnLst/>
            <a:rect r="r" b="b" t="t" l="l"/>
            <a:pathLst>
              <a:path h="838084" w="838084">
                <a:moveTo>
                  <a:pt x="0" y="0"/>
                </a:moveTo>
                <a:lnTo>
                  <a:pt x="838084" y="0"/>
                </a:lnTo>
                <a:lnTo>
                  <a:pt x="838084" y="838084"/>
                </a:lnTo>
                <a:lnTo>
                  <a:pt x="0" y="838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749532" y="9258300"/>
            <a:ext cx="1778232" cy="1664912"/>
            <a:chOff x="0" y="0"/>
            <a:chExt cx="468341" cy="438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 descr="English Garden Detail Outline"/>
          <p:cNvSpPr/>
          <p:nvPr/>
        </p:nvSpPr>
        <p:spPr>
          <a:xfrm flipH="false" flipV="false" rot="-5400000">
            <a:off x="14599380" y="6570262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0" y="0"/>
                </a:moveTo>
                <a:lnTo>
                  <a:pt x="4327447" y="0"/>
                </a:lnTo>
                <a:lnTo>
                  <a:pt x="4327447" y="4880920"/>
                </a:lnTo>
                <a:lnTo>
                  <a:pt x="0" y="4880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588423" y="-1592849"/>
            <a:ext cx="13472698" cy="13472698"/>
          </a:xfrm>
          <a:custGeom>
            <a:avLst/>
            <a:gdLst/>
            <a:ahLst/>
            <a:cxnLst/>
            <a:rect r="r" b="b" t="t" l="l"/>
            <a:pathLst>
              <a:path h="13472698" w="13472698">
                <a:moveTo>
                  <a:pt x="0" y="0"/>
                </a:moveTo>
                <a:lnTo>
                  <a:pt x="13472698" y="0"/>
                </a:lnTo>
                <a:lnTo>
                  <a:pt x="13472698" y="13472698"/>
                </a:lnTo>
                <a:lnTo>
                  <a:pt x="0" y="1347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7530" y="1028700"/>
            <a:ext cx="8097318" cy="8229600"/>
          </a:xfrm>
          <a:custGeom>
            <a:avLst/>
            <a:gdLst/>
            <a:ahLst/>
            <a:cxnLst/>
            <a:rect r="r" b="b" t="t" l="l"/>
            <a:pathLst>
              <a:path h="8229600" w="8097318">
                <a:moveTo>
                  <a:pt x="0" y="0"/>
                </a:moveTo>
                <a:lnTo>
                  <a:pt x="8097318" y="0"/>
                </a:lnTo>
                <a:lnTo>
                  <a:pt x="80973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54" t="-5796" r="-105122" b="-19193"/>
            </a:stretch>
          </a:blipFill>
        </p:spPr>
      </p:sp>
      <p:sp>
        <p:nvSpPr>
          <p:cNvPr name="Freeform 3" id="3" descr="English Garden Detail Outline"/>
          <p:cNvSpPr/>
          <p:nvPr/>
        </p:nvSpPr>
        <p:spPr>
          <a:xfrm flipH="true" flipV="false" rot="0">
            <a:off x="-1366174" y="5727429"/>
            <a:ext cx="3520434" cy="7061741"/>
          </a:xfrm>
          <a:custGeom>
            <a:avLst/>
            <a:gdLst/>
            <a:ahLst/>
            <a:cxnLst/>
            <a:rect r="r" b="b" t="t" l="l"/>
            <a:pathLst>
              <a:path h="7061741" w="3520434">
                <a:moveTo>
                  <a:pt x="3520435" y="0"/>
                </a:moveTo>
                <a:lnTo>
                  <a:pt x="0" y="0"/>
                </a:lnTo>
                <a:lnTo>
                  <a:pt x="0" y="7061742"/>
                </a:lnTo>
                <a:lnTo>
                  <a:pt x="3520435" y="7061742"/>
                </a:lnTo>
                <a:lnTo>
                  <a:pt x="3520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55140"/>
            <a:ext cx="6843131" cy="505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 Elementi WSDL: Messaggi e PortType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749532" y="-636212"/>
            <a:ext cx="1778232" cy="1664912"/>
            <a:chOff x="0" y="0"/>
            <a:chExt cx="468341" cy="438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86964" y="2245690"/>
            <a:ext cx="8972336" cy="5791689"/>
            <a:chOff x="0" y="0"/>
            <a:chExt cx="2363085" cy="15253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63084" cy="1525383"/>
            </a:xfrm>
            <a:custGeom>
              <a:avLst/>
              <a:gdLst/>
              <a:ahLst/>
              <a:cxnLst/>
              <a:rect r="r" b="b" t="t" l="l"/>
              <a:pathLst>
                <a:path h="1525383" w="2363084">
                  <a:moveTo>
                    <a:pt x="0" y="0"/>
                  </a:moveTo>
                  <a:lnTo>
                    <a:pt x="2363084" y="0"/>
                  </a:lnTo>
                  <a:lnTo>
                    <a:pt x="2363084" y="1525383"/>
                  </a:lnTo>
                  <a:lnTo>
                    <a:pt x="0" y="1525383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63085" cy="155395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30070" y="3881695"/>
            <a:ext cx="7286124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 WSDL definisce i messaggi scambiati: Request (input) e Response (output).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Il PortType definisce l'operazione e associa i messaggi di input e output ad essa.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647790" y="9258300"/>
            <a:ext cx="11865320" cy="1835078"/>
            <a:chOff x="0" y="0"/>
            <a:chExt cx="3125022" cy="4833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25022" cy="483313"/>
            </a:xfrm>
            <a:custGeom>
              <a:avLst/>
              <a:gdLst/>
              <a:ahLst/>
              <a:cxnLst/>
              <a:rect r="r" b="b" t="t" l="l"/>
              <a:pathLst>
                <a:path h="483313" w="3125022">
                  <a:moveTo>
                    <a:pt x="0" y="0"/>
                  </a:moveTo>
                  <a:lnTo>
                    <a:pt x="3125022" y="0"/>
                  </a:lnTo>
                  <a:lnTo>
                    <a:pt x="3125022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3125022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30579" y="4488004"/>
            <a:ext cx="11257421" cy="5351321"/>
            <a:chOff x="0" y="0"/>
            <a:chExt cx="2964918" cy="1409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4918" cy="1409401"/>
            </a:xfrm>
            <a:custGeom>
              <a:avLst/>
              <a:gdLst/>
              <a:ahLst/>
              <a:cxnLst/>
              <a:rect r="r" b="b" t="t" l="l"/>
              <a:pathLst>
                <a:path h="1409401" w="2964918">
                  <a:moveTo>
                    <a:pt x="0" y="0"/>
                  </a:moveTo>
                  <a:lnTo>
                    <a:pt x="2964918" y="0"/>
                  </a:lnTo>
                  <a:lnTo>
                    <a:pt x="2964918" y="1409401"/>
                  </a:lnTo>
                  <a:lnTo>
                    <a:pt x="0" y="14094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4918" cy="1437977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636212"/>
            <a:ext cx="7263740" cy="11559423"/>
          </a:xfrm>
          <a:custGeom>
            <a:avLst/>
            <a:gdLst/>
            <a:ahLst/>
            <a:cxnLst/>
            <a:rect r="r" b="b" t="t" l="l"/>
            <a:pathLst>
              <a:path h="11559423" w="7263740">
                <a:moveTo>
                  <a:pt x="0" y="0"/>
                </a:moveTo>
                <a:lnTo>
                  <a:pt x="7263740" y="0"/>
                </a:lnTo>
                <a:lnTo>
                  <a:pt x="7263740" y="11559424"/>
                </a:lnTo>
                <a:lnTo>
                  <a:pt x="0" y="11559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13" t="0" r="-301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47790" y="1622540"/>
            <a:ext cx="8153288" cy="4119517"/>
            <a:chOff x="0" y="0"/>
            <a:chExt cx="2147368" cy="1084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7368" cy="1084976"/>
            </a:xfrm>
            <a:custGeom>
              <a:avLst/>
              <a:gdLst/>
              <a:ahLst/>
              <a:cxnLst/>
              <a:rect r="r" b="b" t="t" l="l"/>
              <a:pathLst>
                <a:path h="1084976" w="2147368">
                  <a:moveTo>
                    <a:pt x="0" y="0"/>
                  </a:moveTo>
                  <a:lnTo>
                    <a:pt x="2147368" y="0"/>
                  </a:lnTo>
                  <a:lnTo>
                    <a:pt x="2147368" y="1084976"/>
                  </a:lnTo>
                  <a:lnTo>
                    <a:pt x="0" y="1084976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47368" cy="1113551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2452279"/>
            <a:ext cx="5829352" cy="254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El</a:t>
            </a: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ementi WSDL: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83958" y="2202004"/>
            <a:ext cx="55562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El</a:t>
            </a: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ementi WSDL: Binding e 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3958" y="5280566"/>
            <a:ext cx="259165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Binding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1212" y="5194841"/>
            <a:ext cx="4638088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speci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fica il protocollo di trasporto (es. HTTP) e lo stile (es. RPC).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83958" y="7192239"/>
            <a:ext cx="294945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21212" y="7164934"/>
            <a:ext cx="463808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indica l'indirizzo fisico (URL) dove il servizio è localizzato 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259300" y="-636212"/>
            <a:ext cx="1778232" cy="1664912"/>
            <a:chOff x="0" y="0"/>
            <a:chExt cx="468341" cy="4384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 descr="English Garden Detail Outline"/>
          <p:cNvSpPr/>
          <p:nvPr/>
        </p:nvSpPr>
        <p:spPr>
          <a:xfrm flipH="true" flipV="false" rot="0">
            <a:off x="-1432542" y="5352650"/>
            <a:ext cx="3520434" cy="7061741"/>
          </a:xfrm>
          <a:custGeom>
            <a:avLst/>
            <a:gdLst/>
            <a:ahLst/>
            <a:cxnLst/>
            <a:rect r="r" b="b" t="t" l="l"/>
            <a:pathLst>
              <a:path h="7061741" w="3520434">
                <a:moveTo>
                  <a:pt x="3520435" y="0"/>
                </a:moveTo>
                <a:lnTo>
                  <a:pt x="0" y="0"/>
                </a:lnTo>
                <a:lnTo>
                  <a:pt x="0" y="7061741"/>
                </a:lnTo>
                <a:lnTo>
                  <a:pt x="3520435" y="7061741"/>
                </a:lnTo>
                <a:lnTo>
                  <a:pt x="35204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7530" y="1028700"/>
            <a:ext cx="8097318" cy="8229600"/>
          </a:xfrm>
          <a:custGeom>
            <a:avLst/>
            <a:gdLst/>
            <a:ahLst/>
            <a:cxnLst/>
            <a:rect r="r" b="b" t="t" l="l"/>
            <a:pathLst>
              <a:path h="8229600" w="8097318">
                <a:moveTo>
                  <a:pt x="0" y="0"/>
                </a:moveTo>
                <a:lnTo>
                  <a:pt x="8097318" y="0"/>
                </a:lnTo>
                <a:lnTo>
                  <a:pt x="80973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54" t="-5796" r="-105122" b="-191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83790"/>
            <a:ext cx="6843131" cy="380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Implemen</a:t>
            </a: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tazione: Il Server PHP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49532" y="-636212"/>
            <a:ext cx="1778232" cy="1664912"/>
            <a:chOff x="0" y="0"/>
            <a:chExt cx="468341" cy="4384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86964" y="2245690"/>
            <a:ext cx="8972336" cy="5791689"/>
            <a:chOff x="0" y="0"/>
            <a:chExt cx="2363085" cy="15253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63084" cy="1525383"/>
            </a:xfrm>
            <a:custGeom>
              <a:avLst/>
              <a:gdLst/>
              <a:ahLst/>
              <a:cxnLst/>
              <a:rect r="r" b="b" t="t" l="l"/>
              <a:pathLst>
                <a:path h="1525383" w="2363084">
                  <a:moveTo>
                    <a:pt x="0" y="0"/>
                  </a:moveTo>
                  <a:lnTo>
                    <a:pt x="2363084" y="0"/>
                  </a:lnTo>
                  <a:lnTo>
                    <a:pt x="2363084" y="1525383"/>
                  </a:lnTo>
                  <a:lnTo>
                    <a:pt x="0" y="1525383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363085" cy="155395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3883660"/>
            <a:ext cx="7286124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In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PHP, si utilizza la classe SoapServer associata al file .wsdl. 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Il server aggiunge le funzioni necessarie (addFunction) e gestisce le richieste in arrivo con handle().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647790" y="9258300"/>
            <a:ext cx="11865320" cy="1835078"/>
            <a:chOff x="0" y="0"/>
            <a:chExt cx="3125022" cy="483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25022" cy="483313"/>
            </a:xfrm>
            <a:custGeom>
              <a:avLst/>
              <a:gdLst/>
              <a:ahLst/>
              <a:cxnLst/>
              <a:rect r="r" b="b" t="t" l="l"/>
              <a:pathLst>
                <a:path h="483313" w="3125022">
                  <a:moveTo>
                    <a:pt x="0" y="0"/>
                  </a:moveTo>
                  <a:lnTo>
                    <a:pt x="3125022" y="0"/>
                  </a:lnTo>
                  <a:lnTo>
                    <a:pt x="3125022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125022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 descr="English Garden Detail Outline"/>
          <p:cNvSpPr/>
          <p:nvPr/>
        </p:nvSpPr>
        <p:spPr>
          <a:xfrm flipH="false" flipV="false" rot="-5400000">
            <a:off x="14599380" y="6570262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0" y="0"/>
                </a:moveTo>
                <a:lnTo>
                  <a:pt x="4327447" y="0"/>
                </a:lnTo>
                <a:lnTo>
                  <a:pt x="4327447" y="4880920"/>
                </a:lnTo>
                <a:lnTo>
                  <a:pt x="0" y="4880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English Garden Detail Outline"/>
          <p:cNvSpPr/>
          <p:nvPr/>
        </p:nvSpPr>
        <p:spPr>
          <a:xfrm flipH="true" flipV="false" rot="5400000">
            <a:off x="-602176" y="6636937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7" y="4880920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882355" cy="8229600"/>
          </a:xfrm>
          <a:custGeom>
            <a:avLst/>
            <a:gdLst/>
            <a:ahLst/>
            <a:cxnLst/>
            <a:rect r="r" b="b" t="t" l="l"/>
            <a:pathLst>
              <a:path h="8229600" w="5882355">
                <a:moveTo>
                  <a:pt x="0" y="0"/>
                </a:moveTo>
                <a:lnTo>
                  <a:pt x="5882355" y="0"/>
                </a:lnTo>
                <a:lnTo>
                  <a:pt x="5882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65" t="0" r="-65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80245" y="1511063"/>
            <a:ext cx="12779055" cy="3632437"/>
            <a:chOff x="0" y="0"/>
            <a:chExt cx="3365677" cy="956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677" cy="956691"/>
            </a:xfrm>
            <a:custGeom>
              <a:avLst/>
              <a:gdLst/>
              <a:ahLst/>
              <a:cxnLst/>
              <a:rect r="r" b="b" t="t" l="l"/>
              <a:pathLst>
                <a:path h="956691" w="3365677">
                  <a:moveTo>
                    <a:pt x="0" y="0"/>
                  </a:moveTo>
                  <a:lnTo>
                    <a:pt x="3365677" y="0"/>
                  </a:lnTo>
                  <a:lnTo>
                    <a:pt x="3365677" y="956691"/>
                  </a:lnTo>
                  <a:lnTo>
                    <a:pt x="0" y="95669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365677" cy="98526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394556" y="2232375"/>
            <a:ext cx="10382321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63"/>
              </a:lnSpc>
            </a:pP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Imple</a:t>
            </a: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mentazione: Il Client SOAP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4518" y="5805170"/>
            <a:ext cx="8683254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Il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client utilizza la classe SoapClient, puntando all'URL del file WSDL.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Una volta connesso, il client può richiamare le funzioni remote (es. sayHello) passando i parametri necessari.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749532" y="-636212"/>
            <a:ext cx="1778232" cy="1664912"/>
            <a:chOff x="0" y="0"/>
            <a:chExt cx="468341" cy="438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357368" y="2318816"/>
            <a:ext cx="838084" cy="838084"/>
          </a:xfrm>
          <a:custGeom>
            <a:avLst/>
            <a:gdLst/>
            <a:ahLst/>
            <a:cxnLst/>
            <a:rect r="r" b="b" t="t" l="l"/>
            <a:pathLst>
              <a:path h="838084" w="838084">
                <a:moveTo>
                  <a:pt x="0" y="0"/>
                </a:moveTo>
                <a:lnTo>
                  <a:pt x="838084" y="0"/>
                </a:lnTo>
                <a:lnTo>
                  <a:pt x="838084" y="838084"/>
                </a:lnTo>
                <a:lnTo>
                  <a:pt x="0" y="838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749532" y="9258300"/>
            <a:ext cx="1778232" cy="1664912"/>
            <a:chOff x="0" y="0"/>
            <a:chExt cx="468341" cy="438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 descr="English Garden Detail Outline"/>
          <p:cNvSpPr/>
          <p:nvPr/>
        </p:nvSpPr>
        <p:spPr>
          <a:xfrm flipH="true" flipV="false" rot="5400000">
            <a:off x="-602176" y="6636937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7" y="4880920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 descr="English Garden Detail Outline"/>
          <p:cNvSpPr/>
          <p:nvPr/>
        </p:nvSpPr>
        <p:spPr>
          <a:xfrm flipH="false" flipV="false" rot="-5400000">
            <a:off x="14599380" y="6570262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0" y="0"/>
                </a:moveTo>
                <a:lnTo>
                  <a:pt x="4327447" y="0"/>
                </a:lnTo>
                <a:lnTo>
                  <a:pt x="4327447" y="4880920"/>
                </a:lnTo>
                <a:lnTo>
                  <a:pt x="0" y="4880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18286148" cy="4114800"/>
          </a:xfrm>
          <a:custGeom>
            <a:avLst/>
            <a:gdLst/>
            <a:ahLst/>
            <a:cxnLst/>
            <a:rect r="r" b="b" t="t" l="l"/>
            <a:pathLst>
              <a:path h="4114800" w="18286148">
                <a:moveTo>
                  <a:pt x="0" y="0"/>
                </a:moveTo>
                <a:lnTo>
                  <a:pt x="18286148" y="0"/>
                </a:lnTo>
                <a:lnTo>
                  <a:pt x="18286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07" t="-127275" r="0" b="-19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3092" y="1769496"/>
            <a:ext cx="10342049" cy="324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14"/>
              </a:lnSpc>
            </a:pPr>
            <a:r>
              <a:rPr lang="en-US" sz="11467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Grazie per L’attenzioene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49532" y="5143500"/>
            <a:ext cx="1778232" cy="4114800"/>
            <a:chOff x="0" y="0"/>
            <a:chExt cx="468341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8341" cy="1083733"/>
            </a:xfrm>
            <a:custGeom>
              <a:avLst/>
              <a:gdLst/>
              <a:ahLst/>
              <a:cxnLst/>
              <a:rect r="r" b="b" t="t" l="l"/>
              <a:pathLst>
                <a:path h="1083733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68341" cy="111230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89117" y="6607463"/>
            <a:ext cx="7958848" cy="1456354"/>
            <a:chOff x="0" y="0"/>
            <a:chExt cx="2096158" cy="3835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96158" cy="383566"/>
            </a:xfrm>
            <a:custGeom>
              <a:avLst/>
              <a:gdLst/>
              <a:ahLst/>
              <a:cxnLst/>
              <a:rect r="r" b="b" t="t" l="l"/>
              <a:pathLst>
                <a:path h="383566" w="2096158">
                  <a:moveTo>
                    <a:pt x="0" y="0"/>
                  </a:moveTo>
                  <a:lnTo>
                    <a:pt x="2096158" y="0"/>
                  </a:lnTo>
                  <a:lnTo>
                    <a:pt x="2096158" y="383566"/>
                  </a:lnTo>
                  <a:lnTo>
                    <a:pt x="0" y="383566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96158" cy="412141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763053" y="7066400"/>
            <a:ext cx="72109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Rubino Matteo 5Dinf 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4892253" y="2447154"/>
            <a:ext cx="1455712" cy="1455712"/>
          </a:xfrm>
          <a:custGeom>
            <a:avLst/>
            <a:gdLst/>
            <a:ahLst/>
            <a:cxnLst/>
            <a:rect r="r" b="b" t="t" l="l"/>
            <a:pathLst>
              <a:path h="1455712" w="1455712">
                <a:moveTo>
                  <a:pt x="1455713" y="0"/>
                </a:moveTo>
                <a:lnTo>
                  <a:pt x="0" y="0"/>
                </a:lnTo>
                <a:lnTo>
                  <a:pt x="0" y="1455712"/>
                </a:lnTo>
                <a:lnTo>
                  <a:pt x="1455713" y="1455712"/>
                </a:lnTo>
                <a:lnTo>
                  <a:pt x="14557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 descr="English Garden Detail Outline"/>
          <p:cNvSpPr/>
          <p:nvPr/>
        </p:nvSpPr>
        <p:spPr>
          <a:xfrm flipH="true" flipV="false" rot="-5400000">
            <a:off x="14599380" y="-1183334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7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7" y="4880920"/>
                </a:lnTo>
                <a:lnTo>
                  <a:pt x="43274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nglish Garden Detail Outline"/>
          <p:cNvSpPr/>
          <p:nvPr/>
        </p:nvSpPr>
        <p:spPr>
          <a:xfrm flipH="false" flipV="false" rot="5400000">
            <a:off x="-602176" y="-1164284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0" y="0"/>
                </a:moveTo>
                <a:lnTo>
                  <a:pt x="4327447" y="0"/>
                </a:lnTo>
                <a:lnTo>
                  <a:pt x="4327447" y="4880920"/>
                </a:lnTo>
                <a:lnTo>
                  <a:pt x="0" y="4880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20827" y="1133475"/>
            <a:ext cx="13138473" cy="304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9"/>
              </a:lnSpc>
            </a:pPr>
            <a:r>
              <a:rPr lang="en-US" sz="10881">
                <a:solidFill>
                  <a:srgbClr val="002F80"/>
                </a:solidFill>
                <a:latin typeface="Ovo"/>
                <a:ea typeface="Ovo"/>
                <a:cs typeface="Ovo"/>
                <a:sym typeface="Ovo"/>
              </a:rPr>
              <a:t>Protocollo SOAP e Interfacce WSDL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95370" y="5995409"/>
            <a:ext cx="19878739" cy="5106742"/>
            <a:chOff x="0" y="0"/>
            <a:chExt cx="5235553" cy="13449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35553" cy="1344985"/>
            </a:xfrm>
            <a:custGeom>
              <a:avLst/>
              <a:gdLst/>
              <a:ahLst/>
              <a:cxnLst/>
              <a:rect r="r" b="b" t="t" l="l"/>
              <a:pathLst>
                <a:path h="1344985" w="5235553">
                  <a:moveTo>
                    <a:pt x="0" y="0"/>
                  </a:moveTo>
                  <a:lnTo>
                    <a:pt x="5235553" y="0"/>
                  </a:lnTo>
                  <a:lnTo>
                    <a:pt x="5235553" y="1344985"/>
                  </a:lnTo>
                  <a:lnTo>
                    <a:pt x="0" y="1344985"/>
                  </a:lnTo>
                  <a:close/>
                </a:path>
              </a:pathLst>
            </a:custGeom>
            <a:solidFill>
              <a:srgbClr val="002F8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235553" cy="137356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 descr="English Garden Detail Outline"/>
          <p:cNvSpPr/>
          <p:nvPr/>
        </p:nvSpPr>
        <p:spPr>
          <a:xfrm flipH="true" flipV="false" rot="0">
            <a:off x="15259794" y="6817840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6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6" y="4880920"/>
                </a:lnTo>
                <a:lnTo>
                  <a:pt x="43274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995409"/>
            <a:ext cx="15470249" cy="3262891"/>
          </a:xfrm>
          <a:custGeom>
            <a:avLst/>
            <a:gdLst/>
            <a:ahLst/>
            <a:cxnLst/>
            <a:rect r="r" b="b" t="t" l="l"/>
            <a:pathLst>
              <a:path h="3262891" w="15470249">
                <a:moveTo>
                  <a:pt x="0" y="0"/>
                </a:moveTo>
                <a:lnTo>
                  <a:pt x="15470249" y="0"/>
                </a:lnTo>
                <a:lnTo>
                  <a:pt x="15470249" y="3262891"/>
                </a:lnTo>
                <a:lnTo>
                  <a:pt x="0" y="3262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2407" r="0" b="-12466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795566" y="6590542"/>
            <a:ext cx="4463734" cy="2072625"/>
            <a:chOff x="0" y="0"/>
            <a:chExt cx="1175634" cy="5458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5634" cy="545877"/>
            </a:xfrm>
            <a:custGeom>
              <a:avLst/>
              <a:gdLst/>
              <a:ahLst/>
              <a:cxnLst/>
              <a:rect r="r" b="b" t="t" l="l"/>
              <a:pathLst>
                <a:path h="545877" w="1175634">
                  <a:moveTo>
                    <a:pt x="0" y="0"/>
                  </a:moveTo>
                  <a:lnTo>
                    <a:pt x="1175634" y="0"/>
                  </a:lnTo>
                  <a:lnTo>
                    <a:pt x="1175634" y="545877"/>
                  </a:lnTo>
                  <a:lnTo>
                    <a:pt x="0" y="545877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75634" cy="574452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555917" y="7109964"/>
            <a:ext cx="294303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002F80"/>
                </a:solidFill>
                <a:latin typeface="Clear Sans"/>
                <a:ea typeface="Clear Sans"/>
                <a:cs typeface="Clear Sans"/>
                <a:sym typeface="Clear Sans"/>
              </a:rPr>
              <a:t>Presented by </a:t>
            </a:r>
          </a:p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002F80"/>
                </a:solidFill>
                <a:latin typeface="Clear Sans"/>
                <a:ea typeface="Clear Sans"/>
                <a:cs typeface="Clear Sans"/>
                <a:sym typeface="Clear Sans"/>
              </a:rPr>
              <a:t>Rubino Matteo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519165"/>
            <a:ext cx="16230600" cy="4918650"/>
          </a:xfrm>
          <a:custGeom>
            <a:avLst/>
            <a:gdLst/>
            <a:ahLst/>
            <a:cxnLst/>
            <a:rect r="r" b="b" t="t" l="l"/>
            <a:pathLst>
              <a:path h="4918650" w="16230600">
                <a:moveTo>
                  <a:pt x="0" y="0"/>
                </a:moveTo>
                <a:lnTo>
                  <a:pt x="16230600" y="0"/>
                </a:lnTo>
                <a:lnTo>
                  <a:pt x="16230600" y="4918650"/>
                </a:lnTo>
                <a:lnTo>
                  <a:pt x="0" y="491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807" r="0" b="-428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47790" y="1023983"/>
            <a:ext cx="11978249" cy="4119517"/>
            <a:chOff x="0" y="0"/>
            <a:chExt cx="3154765" cy="10849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54765" cy="1084976"/>
            </a:xfrm>
            <a:custGeom>
              <a:avLst/>
              <a:gdLst/>
              <a:ahLst/>
              <a:cxnLst/>
              <a:rect r="r" b="b" t="t" l="l"/>
              <a:pathLst>
                <a:path h="1084976" w="3154765">
                  <a:moveTo>
                    <a:pt x="0" y="0"/>
                  </a:moveTo>
                  <a:lnTo>
                    <a:pt x="3154765" y="0"/>
                  </a:lnTo>
                  <a:lnTo>
                    <a:pt x="3154765" y="1084976"/>
                  </a:lnTo>
                  <a:lnTo>
                    <a:pt x="0" y="1084976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154765" cy="1113551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606072"/>
            <a:ext cx="9829987" cy="311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02"/>
              </a:lnSpc>
              <a:spcBef>
                <a:spcPct val="0"/>
              </a:spcBef>
            </a:pPr>
            <a:r>
              <a:rPr lang="en-US" sz="9060" strike="noStrike" u="none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Introduzione al SOAP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8012" y="5968628"/>
            <a:ext cx="2832041" cy="61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19"/>
              </a:lnSpc>
              <a:spcBef>
                <a:spcPct val="0"/>
              </a:spcBef>
            </a:pPr>
            <a:r>
              <a:rPr lang="en-US" sz="3637" strike="noStrike" u="none">
                <a:solidFill>
                  <a:srgbClr val="002F80"/>
                </a:solidFill>
                <a:latin typeface="Clear Sans"/>
                <a:ea typeface="Clear Sans"/>
                <a:cs typeface="Clear Sans"/>
                <a:sym typeface="Clear Sans"/>
              </a:rPr>
              <a:t>Definizione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8012" y="7374395"/>
            <a:ext cx="3333323" cy="141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SOAP è l'acronimo di Simple Object Access Protocol.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6060301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22186" y="5981869"/>
            <a:ext cx="3343187" cy="61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19"/>
              </a:lnSpc>
              <a:spcBef>
                <a:spcPct val="0"/>
              </a:spcBef>
            </a:pPr>
            <a:r>
              <a:rPr lang="en-US" sz="3637" strike="noStrike" u="none">
                <a:solidFill>
                  <a:srgbClr val="002F80"/>
                </a:solidFill>
                <a:latin typeface="Clear Sans"/>
                <a:ea typeface="Clear Sans"/>
                <a:cs typeface="Clear Sans"/>
                <a:sym typeface="Clear Sans"/>
              </a:rPr>
              <a:t>Base Tecnica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22186" y="7387635"/>
            <a:ext cx="3539967" cy="93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 basa sulle regole della sintassi XML.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542873" y="6073541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6" y="0"/>
                </a:lnTo>
                <a:lnTo>
                  <a:pt x="491026" y="491026"/>
                </a:lnTo>
                <a:lnTo>
                  <a:pt x="0" y="491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30460" y="5993626"/>
            <a:ext cx="4229172" cy="61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19"/>
              </a:lnSpc>
              <a:spcBef>
                <a:spcPct val="0"/>
              </a:spcBef>
            </a:pPr>
            <a:r>
              <a:rPr lang="en-US" sz="3637" strike="noStrike" u="none">
                <a:solidFill>
                  <a:srgbClr val="002F80"/>
                </a:solidFill>
                <a:latin typeface="Clear Sans"/>
                <a:ea typeface="Clear Sans"/>
                <a:cs typeface="Clear Sans"/>
                <a:sym typeface="Clear Sans"/>
              </a:rPr>
              <a:t>Funzione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515053" y="9280897"/>
            <a:ext cx="18277150" cy="1835078"/>
            <a:chOff x="0" y="0"/>
            <a:chExt cx="4813735" cy="4833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3735" cy="483313"/>
            </a:xfrm>
            <a:custGeom>
              <a:avLst/>
              <a:gdLst/>
              <a:ahLst/>
              <a:cxnLst/>
              <a:rect r="r" b="b" t="t" l="l"/>
              <a:pathLst>
                <a:path h="483313" w="4813735">
                  <a:moveTo>
                    <a:pt x="0" y="0"/>
                  </a:moveTo>
                  <a:lnTo>
                    <a:pt x="4813735" y="0"/>
                  </a:lnTo>
                  <a:lnTo>
                    <a:pt x="4813735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813735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330460" y="7399392"/>
            <a:ext cx="4649503" cy="188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È un protocollo per lo scambio di messaggi tra componenti software (client e web service).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351147" y="6085298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6" y="0"/>
                </a:lnTo>
                <a:lnTo>
                  <a:pt x="491026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259300" y="9258300"/>
            <a:ext cx="1778232" cy="1664912"/>
            <a:chOff x="0" y="0"/>
            <a:chExt cx="468341" cy="4384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 descr="English Garden Detail Outline"/>
          <p:cNvSpPr/>
          <p:nvPr/>
        </p:nvSpPr>
        <p:spPr>
          <a:xfrm flipH="true" flipV="false" rot="0">
            <a:off x="-1512422" y="6756129"/>
            <a:ext cx="3520434" cy="7061741"/>
          </a:xfrm>
          <a:custGeom>
            <a:avLst/>
            <a:gdLst/>
            <a:ahLst/>
            <a:cxnLst/>
            <a:rect r="r" b="b" t="t" l="l"/>
            <a:pathLst>
              <a:path h="7061741" w="3520434">
                <a:moveTo>
                  <a:pt x="3520434" y="0"/>
                </a:moveTo>
                <a:lnTo>
                  <a:pt x="0" y="0"/>
                </a:lnTo>
                <a:lnTo>
                  <a:pt x="0" y="7061742"/>
                </a:lnTo>
                <a:lnTo>
                  <a:pt x="3520434" y="7061742"/>
                </a:lnTo>
                <a:lnTo>
                  <a:pt x="35204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8293940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L</a:t>
            </a: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o standard W3C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766428"/>
            <a:ext cx="685972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il W3C è un orga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nizzazione internazionale che definisce gli standard tecnici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564702" y="4044618"/>
            <a:ext cx="10472830" cy="5213682"/>
            <a:chOff x="0" y="0"/>
            <a:chExt cx="2758276" cy="13731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58276" cy="1373151"/>
            </a:xfrm>
            <a:custGeom>
              <a:avLst/>
              <a:gdLst/>
              <a:ahLst/>
              <a:cxnLst/>
              <a:rect r="r" b="b" t="t" l="l"/>
              <a:pathLst>
                <a:path h="1373151" w="2758276">
                  <a:moveTo>
                    <a:pt x="0" y="0"/>
                  </a:moveTo>
                  <a:lnTo>
                    <a:pt x="2758276" y="0"/>
                  </a:lnTo>
                  <a:lnTo>
                    <a:pt x="2758276" y="1373151"/>
                  </a:lnTo>
                  <a:lnTo>
                    <a:pt x="0" y="137315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758276" cy="140172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59300" y="-636212"/>
            <a:ext cx="1778232" cy="1664912"/>
            <a:chOff x="0" y="0"/>
            <a:chExt cx="468341" cy="4384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485456" y="4880041"/>
            <a:ext cx="645011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SOAP è un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protocollo standardizzato dal W3C (World Wide Web Consortium).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322640" y="4903769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85456" y="6123371"/>
            <a:ext cx="692102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 W3C ottimizza le risorse per portare il Web al massimo del suo potenziale.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322640" y="6180521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6"/>
                </a:lnTo>
                <a:lnTo>
                  <a:pt x="0" y="49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559046" y="7422519"/>
            <a:ext cx="677384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Quest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 garantisce affidabilità nello scambio di informazioni in formato XML.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322640" y="7491936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34354" y="4044618"/>
            <a:ext cx="8899056" cy="3071570"/>
          </a:xfrm>
          <a:custGeom>
            <a:avLst/>
            <a:gdLst/>
            <a:ahLst/>
            <a:cxnLst/>
            <a:rect r="r" b="b" t="t" l="l"/>
            <a:pathLst>
              <a:path h="3071570" w="8899056">
                <a:moveTo>
                  <a:pt x="0" y="0"/>
                </a:moveTo>
                <a:lnTo>
                  <a:pt x="8899056" y="0"/>
                </a:lnTo>
                <a:lnTo>
                  <a:pt x="8899056" y="3071570"/>
                </a:lnTo>
                <a:lnTo>
                  <a:pt x="0" y="307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78" r="0" b="-74249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647790" y="9258300"/>
            <a:ext cx="9212492" cy="1835078"/>
            <a:chOff x="0" y="0"/>
            <a:chExt cx="2426335" cy="4833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26335" cy="483313"/>
            </a:xfrm>
            <a:custGeom>
              <a:avLst/>
              <a:gdLst/>
              <a:ahLst/>
              <a:cxnLst/>
              <a:rect r="r" b="b" t="t" l="l"/>
              <a:pathLst>
                <a:path h="483313" w="2426335">
                  <a:moveTo>
                    <a:pt x="0" y="0"/>
                  </a:moveTo>
                  <a:lnTo>
                    <a:pt x="2426335" y="0"/>
                  </a:lnTo>
                  <a:lnTo>
                    <a:pt x="2426335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426335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5479862" y="1352425"/>
            <a:ext cx="1455712" cy="1455712"/>
          </a:xfrm>
          <a:custGeom>
            <a:avLst/>
            <a:gdLst/>
            <a:ahLst/>
            <a:cxnLst/>
            <a:rect r="r" b="b" t="t" l="l"/>
            <a:pathLst>
              <a:path h="1455712" w="1455712">
                <a:moveTo>
                  <a:pt x="1455713" y="0"/>
                </a:moveTo>
                <a:lnTo>
                  <a:pt x="0" y="0"/>
                </a:lnTo>
                <a:lnTo>
                  <a:pt x="0" y="1455713"/>
                </a:lnTo>
                <a:lnTo>
                  <a:pt x="1455713" y="1455713"/>
                </a:lnTo>
                <a:lnTo>
                  <a:pt x="14557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882355" cy="8229600"/>
          </a:xfrm>
          <a:custGeom>
            <a:avLst/>
            <a:gdLst/>
            <a:ahLst/>
            <a:cxnLst/>
            <a:rect r="r" b="b" t="t" l="l"/>
            <a:pathLst>
              <a:path h="8229600" w="5882355">
                <a:moveTo>
                  <a:pt x="0" y="0"/>
                </a:moveTo>
                <a:lnTo>
                  <a:pt x="5882355" y="0"/>
                </a:lnTo>
                <a:lnTo>
                  <a:pt x="5882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65" t="0" r="-6542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80245" y="1511063"/>
            <a:ext cx="12779055" cy="3632437"/>
            <a:chOff x="0" y="0"/>
            <a:chExt cx="3365677" cy="956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677" cy="956691"/>
            </a:xfrm>
            <a:custGeom>
              <a:avLst/>
              <a:gdLst/>
              <a:ahLst/>
              <a:cxnLst/>
              <a:rect r="r" b="b" t="t" l="l"/>
              <a:pathLst>
                <a:path h="956691" w="3365677">
                  <a:moveTo>
                    <a:pt x="0" y="0"/>
                  </a:moveTo>
                  <a:lnTo>
                    <a:pt x="3365677" y="0"/>
                  </a:lnTo>
                  <a:lnTo>
                    <a:pt x="3365677" y="956691"/>
                  </a:lnTo>
                  <a:lnTo>
                    <a:pt x="0" y="95669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365677" cy="98526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12991" y="2166007"/>
            <a:ext cx="9364782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63"/>
              </a:lnSpc>
            </a:pP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Par</a:t>
            </a:r>
            <a:r>
              <a:rPr lang="en-US" sz="90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adigma ad Oggetti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4518" y="5805170"/>
            <a:ext cx="8683254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Il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termine "Object" nel nome indica che l'uso del protocollo segue il paradigma della programmazione orientata agli oggetti.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Definisce un set di regole che il client deve rispettare per richiedere risposte dal server.</a:t>
            </a:r>
          </a:p>
          <a:p>
            <a:pPr algn="l">
              <a:lnSpc>
                <a:spcPts val="392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-749532" y="-636212"/>
            <a:ext cx="1778232" cy="1664912"/>
            <a:chOff x="0" y="0"/>
            <a:chExt cx="468341" cy="4384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357368" y="2318816"/>
            <a:ext cx="838084" cy="838084"/>
          </a:xfrm>
          <a:custGeom>
            <a:avLst/>
            <a:gdLst/>
            <a:ahLst/>
            <a:cxnLst/>
            <a:rect r="r" b="b" t="t" l="l"/>
            <a:pathLst>
              <a:path h="838084" w="838084">
                <a:moveTo>
                  <a:pt x="0" y="0"/>
                </a:moveTo>
                <a:lnTo>
                  <a:pt x="838084" y="0"/>
                </a:lnTo>
                <a:lnTo>
                  <a:pt x="838084" y="838084"/>
                </a:lnTo>
                <a:lnTo>
                  <a:pt x="0" y="838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749532" y="9258300"/>
            <a:ext cx="1778232" cy="1664912"/>
            <a:chOff x="0" y="0"/>
            <a:chExt cx="468341" cy="438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 descr="English Garden Detail Outline"/>
          <p:cNvSpPr/>
          <p:nvPr/>
        </p:nvSpPr>
        <p:spPr>
          <a:xfrm flipH="true" flipV="false" rot="0">
            <a:off x="15259794" y="6817840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6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6" y="4880920"/>
                </a:lnTo>
                <a:lnTo>
                  <a:pt x="432744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7530" y="1028700"/>
            <a:ext cx="8097318" cy="8229600"/>
          </a:xfrm>
          <a:custGeom>
            <a:avLst/>
            <a:gdLst/>
            <a:ahLst/>
            <a:cxnLst/>
            <a:rect r="r" b="b" t="t" l="l"/>
            <a:pathLst>
              <a:path h="8229600" w="8097318">
                <a:moveTo>
                  <a:pt x="0" y="0"/>
                </a:moveTo>
                <a:lnTo>
                  <a:pt x="8097318" y="0"/>
                </a:lnTo>
                <a:lnTo>
                  <a:pt x="80973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54" t="-5796" r="-105122" b="-191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83315"/>
            <a:ext cx="6843131" cy="505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Tr</a:t>
            </a: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asporto Dati e Interoperabilità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49532" y="-636212"/>
            <a:ext cx="1778232" cy="1664912"/>
            <a:chOff x="0" y="0"/>
            <a:chExt cx="468341" cy="4384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86964" y="2245690"/>
            <a:ext cx="8972336" cy="5791689"/>
            <a:chOff x="0" y="0"/>
            <a:chExt cx="2363085" cy="15253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63084" cy="1525383"/>
            </a:xfrm>
            <a:custGeom>
              <a:avLst/>
              <a:gdLst/>
              <a:ahLst/>
              <a:cxnLst/>
              <a:rect r="r" b="b" t="t" l="l"/>
              <a:pathLst>
                <a:path h="1525383" w="2363084">
                  <a:moveTo>
                    <a:pt x="0" y="0"/>
                  </a:moveTo>
                  <a:lnTo>
                    <a:pt x="2363084" y="0"/>
                  </a:lnTo>
                  <a:lnTo>
                    <a:pt x="2363084" y="1525383"/>
                  </a:lnTo>
                  <a:lnTo>
                    <a:pt x="0" y="1525383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363085" cy="155395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30070" y="3386395"/>
            <a:ext cx="7286124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SOAP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è fondamentale per il trasporto di dati tra piattaforme e linguaggi di programmazione differenti.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Permette la comunicazione tra due applicazioni eseguite indipendentemente dalla piattaforma.</a:t>
            </a:r>
          </a:p>
          <a:p>
            <a:pPr algn="l">
              <a:lnSpc>
                <a:spcPts val="392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-647790" y="9258300"/>
            <a:ext cx="11865320" cy="1835078"/>
            <a:chOff x="0" y="0"/>
            <a:chExt cx="3125022" cy="483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25022" cy="483313"/>
            </a:xfrm>
            <a:custGeom>
              <a:avLst/>
              <a:gdLst/>
              <a:ahLst/>
              <a:cxnLst/>
              <a:rect r="r" b="b" t="t" l="l"/>
              <a:pathLst>
                <a:path h="483313" w="3125022">
                  <a:moveTo>
                    <a:pt x="0" y="0"/>
                  </a:moveTo>
                  <a:lnTo>
                    <a:pt x="3125022" y="0"/>
                  </a:lnTo>
                  <a:lnTo>
                    <a:pt x="3125022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125022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 descr="English Garden Detail Outline"/>
          <p:cNvSpPr/>
          <p:nvPr/>
        </p:nvSpPr>
        <p:spPr>
          <a:xfrm flipH="true" flipV="false" rot="0">
            <a:off x="-1000717" y="7122465"/>
            <a:ext cx="3520434" cy="7061741"/>
          </a:xfrm>
          <a:custGeom>
            <a:avLst/>
            <a:gdLst/>
            <a:ahLst/>
            <a:cxnLst/>
            <a:rect r="r" b="b" t="t" l="l"/>
            <a:pathLst>
              <a:path h="7061741" w="3520434">
                <a:moveTo>
                  <a:pt x="3520434" y="0"/>
                </a:moveTo>
                <a:lnTo>
                  <a:pt x="0" y="0"/>
                </a:lnTo>
                <a:lnTo>
                  <a:pt x="0" y="7061741"/>
                </a:lnTo>
                <a:lnTo>
                  <a:pt x="3520434" y="7061741"/>
                </a:lnTo>
                <a:lnTo>
                  <a:pt x="35204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11378485" cy="254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3"/>
              </a:lnSpc>
            </a:pP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Re</a:t>
            </a:r>
            <a:r>
              <a:rPr lang="en-US" sz="9058">
                <a:solidFill>
                  <a:srgbClr val="0F34AC"/>
                </a:solidFill>
                <a:latin typeface="Clear Sans"/>
                <a:ea typeface="Clear Sans"/>
                <a:cs typeface="Clear Sans"/>
                <a:sym typeface="Clear Sans"/>
              </a:rPr>
              <a:t>mote Procedure Call (RPC)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64702" y="4044618"/>
            <a:ext cx="10472830" cy="5213682"/>
            <a:chOff x="0" y="0"/>
            <a:chExt cx="2758276" cy="1373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8276" cy="1373151"/>
            </a:xfrm>
            <a:custGeom>
              <a:avLst/>
              <a:gdLst/>
              <a:ahLst/>
              <a:cxnLst/>
              <a:rect r="r" b="b" t="t" l="l"/>
              <a:pathLst>
                <a:path h="1373151" w="2758276">
                  <a:moveTo>
                    <a:pt x="0" y="0"/>
                  </a:moveTo>
                  <a:lnTo>
                    <a:pt x="2758276" y="0"/>
                  </a:lnTo>
                  <a:lnTo>
                    <a:pt x="2758276" y="1373151"/>
                  </a:lnTo>
                  <a:lnTo>
                    <a:pt x="0" y="1373151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58276" cy="1401726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-636212"/>
            <a:ext cx="1778232" cy="1664912"/>
            <a:chOff x="0" y="0"/>
            <a:chExt cx="468341" cy="4384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85456" y="4730788"/>
            <a:ext cx="6213100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Attraver</a:t>
            </a: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so lo scambio di messaggi SOAP si definiscono le RPC-Call (Remote Procedure Call).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Queste sono chiamate a procedure remote che risiedono sul server che espone il web service.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322640" y="4787938"/>
            <a:ext cx="491025" cy="491025"/>
          </a:xfrm>
          <a:custGeom>
            <a:avLst/>
            <a:gdLst/>
            <a:ahLst/>
            <a:cxnLst/>
            <a:rect r="r" b="b" t="t" l="l"/>
            <a:pathLst>
              <a:path h="491025" w="491025">
                <a:moveTo>
                  <a:pt x="0" y="0"/>
                </a:moveTo>
                <a:lnTo>
                  <a:pt x="491025" y="0"/>
                </a:lnTo>
                <a:lnTo>
                  <a:pt x="491025" y="491025"/>
                </a:lnTo>
                <a:lnTo>
                  <a:pt x="0" y="49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4044618"/>
            <a:ext cx="8564702" cy="3071570"/>
            <a:chOff x="0" y="0"/>
            <a:chExt cx="17291119" cy="62011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291120" cy="6201137"/>
            </a:xfrm>
            <a:custGeom>
              <a:avLst/>
              <a:gdLst/>
              <a:ahLst/>
              <a:cxnLst/>
              <a:rect r="r" b="b" t="t" l="l"/>
              <a:pathLst>
                <a:path h="6201137" w="17291120">
                  <a:moveTo>
                    <a:pt x="17291120" y="148708"/>
                  </a:moveTo>
                  <a:lnTo>
                    <a:pt x="17291120" y="6052429"/>
                  </a:lnTo>
                  <a:cubicBezTo>
                    <a:pt x="17291120" y="6134590"/>
                    <a:pt x="17161509" y="6201137"/>
                    <a:pt x="17001486" y="6201137"/>
                  </a:cubicBezTo>
                  <a:lnTo>
                    <a:pt x="289633" y="6201137"/>
                  </a:lnTo>
                  <a:cubicBezTo>
                    <a:pt x="129611" y="6201137"/>
                    <a:pt x="0" y="6134590"/>
                    <a:pt x="0" y="6052429"/>
                  </a:cubicBezTo>
                  <a:lnTo>
                    <a:pt x="0" y="148708"/>
                  </a:lnTo>
                  <a:cubicBezTo>
                    <a:pt x="0" y="66547"/>
                    <a:pt x="129611" y="0"/>
                    <a:pt x="289633" y="0"/>
                  </a:cubicBezTo>
                  <a:lnTo>
                    <a:pt x="17001486" y="0"/>
                  </a:lnTo>
                  <a:cubicBezTo>
                    <a:pt x="17161509" y="0"/>
                    <a:pt x="17291120" y="66547"/>
                    <a:pt x="17291120" y="148708"/>
                  </a:cubicBezTo>
                  <a:close/>
                </a:path>
              </a:pathLst>
            </a:custGeom>
            <a:blipFill>
              <a:blip r:embed="rId4"/>
              <a:stretch>
                <a:fillRect l="0" t="-255771" r="0" b="-6274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647790" y="9258300"/>
            <a:ext cx="9212492" cy="1835078"/>
            <a:chOff x="0" y="0"/>
            <a:chExt cx="2426335" cy="4833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26335" cy="483313"/>
            </a:xfrm>
            <a:custGeom>
              <a:avLst/>
              <a:gdLst/>
              <a:ahLst/>
              <a:cxnLst/>
              <a:rect r="r" b="b" t="t" l="l"/>
              <a:pathLst>
                <a:path h="483313" w="2426335">
                  <a:moveTo>
                    <a:pt x="0" y="0"/>
                  </a:moveTo>
                  <a:lnTo>
                    <a:pt x="2426335" y="0"/>
                  </a:lnTo>
                  <a:lnTo>
                    <a:pt x="2426335" y="483313"/>
                  </a:lnTo>
                  <a:lnTo>
                    <a:pt x="0" y="483313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426335" cy="511888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15479862" y="1352425"/>
            <a:ext cx="1455712" cy="1455712"/>
          </a:xfrm>
          <a:custGeom>
            <a:avLst/>
            <a:gdLst/>
            <a:ahLst/>
            <a:cxnLst/>
            <a:rect r="r" b="b" t="t" l="l"/>
            <a:pathLst>
              <a:path h="1455712" w="1455712">
                <a:moveTo>
                  <a:pt x="1455713" y="0"/>
                </a:moveTo>
                <a:lnTo>
                  <a:pt x="0" y="0"/>
                </a:lnTo>
                <a:lnTo>
                  <a:pt x="0" y="1455713"/>
                </a:lnTo>
                <a:lnTo>
                  <a:pt x="1455713" y="1455713"/>
                </a:lnTo>
                <a:lnTo>
                  <a:pt x="14557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English Garden Detail Outline"/>
          <p:cNvSpPr/>
          <p:nvPr/>
        </p:nvSpPr>
        <p:spPr>
          <a:xfrm flipH="true" flipV="false" rot="0">
            <a:off x="15095577" y="6212458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6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6" y="4880920"/>
                </a:lnTo>
                <a:lnTo>
                  <a:pt x="432744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30579" y="3906979"/>
            <a:ext cx="11257421" cy="5351321"/>
            <a:chOff x="0" y="0"/>
            <a:chExt cx="2964918" cy="1409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4918" cy="1409401"/>
            </a:xfrm>
            <a:custGeom>
              <a:avLst/>
              <a:gdLst/>
              <a:ahLst/>
              <a:cxnLst/>
              <a:rect r="r" b="b" t="t" l="l"/>
              <a:pathLst>
                <a:path h="1409401" w="2964918">
                  <a:moveTo>
                    <a:pt x="0" y="0"/>
                  </a:moveTo>
                  <a:lnTo>
                    <a:pt x="2964918" y="0"/>
                  </a:lnTo>
                  <a:lnTo>
                    <a:pt x="2964918" y="1409401"/>
                  </a:lnTo>
                  <a:lnTo>
                    <a:pt x="0" y="1409401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4918" cy="1437977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636212"/>
            <a:ext cx="7263740" cy="11559423"/>
          </a:xfrm>
          <a:custGeom>
            <a:avLst/>
            <a:gdLst/>
            <a:ahLst/>
            <a:cxnLst/>
            <a:rect r="r" b="b" t="t" l="l"/>
            <a:pathLst>
              <a:path h="11559423" w="7263740">
                <a:moveTo>
                  <a:pt x="0" y="0"/>
                </a:moveTo>
                <a:lnTo>
                  <a:pt x="7263740" y="0"/>
                </a:lnTo>
                <a:lnTo>
                  <a:pt x="7263740" y="11559424"/>
                </a:lnTo>
                <a:lnTo>
                  <a:pt x="0" y="11559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13" t="0" r="-301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47790" y="1622540"/>
            <a:ext cx="8153288" cy="4119517"/>
            <a:chOff x="0" y="0"/>
            <a:chExt cx="2147368" cy="1084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7368" cy="1084976"/>
            </a:xfrm>
            <a:custGeom>
              <a:avLst/>
              <a:gdLst/>
              <a:ahLst/>
              <a:cxnLst/>
              <a:rect r="r" b="b" t="t" l="l"/>
              <a:pathLst>
                <a:path h="1084976" w="2147368">
                  <a:moveTo>
                    <a:pt x="0" y="0"/>
                  </a:moveTo>
                  <a:lnTo>
                    <a:pt x="2147368" y="0"/>
                  </a:lnTo>
                  <a:lnTo>
                    <a:pt x="2147368" y="1084976"/>
                  </a:lnTo>
                  <a:lnTo>
                    <a:pt x="0" y="1084976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47368" cy="1113551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2433229"/>
            <a:ext cx="5829352" cy="305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3"/>
              </a:lnSpc>
            </a:pPr>
            <a:r>
              <a:rPr lang="en-US" sz="72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Leggerezza delle Piattaforme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244" y="4613816"/>
            <a:ext cx="6673376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</a:t>
            </a: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OAP permette di rendere più "leggere" le piattaforme di fruizione dei dati.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Consente l'accesso ai dati da applicazioni client o "stand alone" tramite il protocollo HTTP.</a:t>
            </a:r>
          </a:p>
          <a:p>
            <a:pPr algn="l">
              <a:lnSpc>
                <a:spcPts val="392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-636212"/>
            <a:ext cx="1778232" cy="1664912"/>
            <a:chOff x="0" y="0"/>
            <a:chExt cx="468341" cy="4384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8341" cy="438495"/>
            </a:xfrm>
            <a:custGeom>
              <a:avLst/>
              <a:gdLst/>
              <a:ahLst/>
              <a:cxnLst/>
              <a:rect r="r" b="b" t="t" l="l"/>
              <a:pathLst>
                <a:path h="438495" w="468341">
                  <a:moveTo>
                    <a:pt x="0" y="0"/>
                  </a:moveTo>
                  <a:lnTo>
                    <a:pt x="468341" y="0"/>
                  </a:lnTo>
                  <a:lnTo>
                    <a:pt x="468341" y="438495"/>
                  </a:lnTo>
                  <a:lnTo>
                    <a:pt x="0" y="438495"/>
                  </a:lnTo>
                  <a:close/>
                </a:path>
              </a:pathLst>
            </a:custGeom>
            <a:solidFill>
              <a:srgbClr val="0F34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68341" cy="467070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 descr="English Garden Detail Outline"/>
          <p:cNvSpPr/>
          <p:nvPr/>
        </p:nvSpPr>
        <p:spPr>
          <a:xfrm flipH="true" flipV="false" rot="0">
            <a:off x="15095577" y="5902741"/>
            <a:ext cx="4327447" cy="4880920"/>
          </a:xfrm>
          <a:custGeom>
            <a:avLst/>
            <a:gdLst/>
            <a:ahLst/>
            <a:cxnLst/>
            <a:rect r="r" b="b" t="t" l="l"/>
            <a:pathLst>
              <a:path h="4880920" w="4327447">
                <a:moveTo>
                  <a:pt x="4327446" y="0"/>
                </a:moveTo>
                <a:lnTo>
                  <a:pt x="0" y="0"/>
                </a:lnTo>
                <a:lnTo>
                  <a:pt x="0" y="4880920"/>
                </a:lnTo>
                <a:lnTo>
                  <a:pt x="4327446" y="4880920"/>
                </a:lnTo>
                <a:lnTo>
                  <a:pt x="43274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DAG_uuGCL1g</dc:identifier>
  <dcterms:modified xsi:type="dcterms:W3CDTF">2011-08-01T06:04:30Z</dcterms:modified>
  <cp:revision>1</cp:revision>
  <dc:title>Lo standard W3C</dc:title>
</cp:coreProperties>
</file>